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EAF8-5568-4A0B-9330-7FA8D87B505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5B1B-0CF9-4F80-BF71-EB69FCB3B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7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EAF8-5568-4A0B-9330-7FA8D87B505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5B1B-0CF9-4F80-BF71-EB69FCB3B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2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EAF8-5568-4A0B-9330-7FA8D87B505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5B1B-0CF9-4F80-BF71-EB69FCB3B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305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EAF8-5568-4A0B-9330-7FA8D87B505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5B1B-0CF9-4F80-BF71-EB69FCB3B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20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EAF8-5568-4A0B-9330-7FA8D87B505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5B1B-0CF9-4F80-BF71-EB69FCB3B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17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EAF8-5568-4A0B-9330-7FA8D87B505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5B1B-0CF9-4F80-BF71-EB69FCB3B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8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EAF8-5568-4A0B-9330-7FA8D87B505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5B1B-0CF9-4F80-BF71-EB69FCB3B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52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EAF8-5568-4A0B-9330-7FA8D87B505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5B1B-0CF9-4F80-BF71-EB69FCB3B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694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EAF8-5568-4A0B-9330-7FA8D87B505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5B1B-0CF9-4F80-BF71-EB69FCB3B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81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EAF8-5568-4A0B-9330-7FA8D87B505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5B1B-0CF9-4F80-BF71-EB69FCB3B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328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EAF8-5568-4A0B-9330-7FA8D87B505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5B1B-0CF9-4F80-BF71-EB69FCB3B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08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8EAF8-5568-4A0B-9330-7FA8D87B505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25B1B-0CF9-4F80-BF71-EB69FCB3B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529763"/>
              </p:ext>
            </p:extLst>
          </p:nvPr>
        </p:nvGraphicFramePr>
        <p:xfrm>
          <a:off x="166588" y="730710"/>
          <a:ext cx="6546926" cy="4655292"/>
        </p:xfrm>
        <a:graphic>
          <a:graphicData uri="http://schemas.openxmlformats.org/drawingml/2006/table">
            <a:tbl>
              <a:tblPr firstRow="1" bandRow="1"/>
              <a:tblGrid>
                <a:gridCol w="5335098"/>
                <a:gridCol w="1211828"/>
              </a:tblGrid>
              <a:tr h="41815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r>
                        <a:rPr lang="en-US" b="1" dirty="0" smtClean="0"/>
                        <a:t>REQUIRED COURSES</a:t>
                      </a:r>
                      <a:endParaRPr lang="en-US" b="1" dirty="0"/>
                    </a:p>
                  </a:txBody>
                  <a:tcPr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r>
                        <a:rPr lang="en-US" b="1" dirty="0" smtClean="0"/>
                        <a:t>CREDITS</a:t>
                      </a:r>
                      <a:endParaRPr lang="en-US" b="1" dirty="0"/>
                    </a:p>
                  </a:txBody>
                  <a:tcPr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8507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r>
                        <a:rPr lang="en-US" dirty="0" smtClean="0"/>
                        <a:t>BIOL 102, 106, or 107</a:t>
                      </a:r>
                    </a:p>
                  </a:txBody>
                  <a:tcPr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3</a:t>
                      </a:r>
                    </a:p>
                  </a:txBody>
                  <a:tcPr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6252">
                <a:tc>
                  <a:txBody>
                    <a:bodyPr/>
                    <a:lstStyle/>
                    <a:p>
                      <a:r>
                        <a:rPr lang="en-US" dirty="0" smtClean="0"/>
                        <a:t>ENGL</a:t>
                      </a:r>
                      <a:r>
                        <a:rPr lang="en-US" baseline="0" dirty="0" smtClean="0"/>
                        <a:t> 201, 301, or 302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2273">
                <a:tc>
                  <a:txBody>
                    <a:bodyPr/>
                    <a:lstStyle/>
                    <a:p>
                      <a:r>
                        <a:rPr lang="en-US" dirty="0" smtClean="0"/>
                        <a:t>Human Anatomy with lab: BIOL 315 or KINES 262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3126">
                <a:tc>
                  <a:txBody>
                    <a:bodyPr/>
                    <a:lstStyle/>
                    <a:p>
                      <a:r>
                        <a:rPr lang="en-US" dirty="0" smtClean="0"/>
                        <a:t>Physiology with lab: BIOL 251 or BIOL 353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147">
                <a:tc>
                  <a:txBody>
                    <a:bodyPr/>
                    <a:lstStyle/>
                    <a:p>
                      <a:r>
                        <a:rPr lang="en-US" dirty="0" smtClean="0"/>
                        <a:t>General Chemistry: CHEM 101 or 105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1722">
                <a:tc>
                  <a:txBody>
                    <a:bodyPr/>
                    <a:lstStyle/>
                    <a:p>
                      <a:r>
                        <a:rPr lang="en-US" dirty="0" smtClean="0"/>
                        <a:t>STAT 212 [QUAN]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0852">
                <a:tc>
                  <a:txBody>
                    <a:bodyPr/>
                    <a:lstStyle/>
                    <a:p>
                      <a:r>
                        <a:rPr lang="en-US" dirty="0" smtClean="0"/>
                        <a:t>BIOL 220 Medical Terminology 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6873">
                <a:tc>
                  <a:txBody>
                    <a:bodyPr/>
                    <a:lstStyle/>
                    <a:p>
                      <a:r>
                        <a:rPr lang="en-US" dirty="0" smtClean="0"/>
                        <a:t>HD 101: Human Development</a:t>
                      </a:r>
                    </a:p>
                  </a:txBody>
                  <a:tcPr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9449">
                <a:tc>
                  <a:txBody>
                    <a:bodyPr/>
                    <a:lstStyle/>
                    <a:p>
                      <a:r>
                        <a:rPr lang="en-US" dirty="0" smtClean="0"/>
                        <a:t>HD 204: The Family &lt;or</a:t>
                      </a:r>
                      <a:r>
                        <a:rPr lang="en-US" baseline="0" dirty="0" smtClean="0"/>
                        <a:t> HD 201, 202, 203&gt;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13">
                <a:tc>
                  <a:txBody>
                    <a:bodyPr/>
                    <a:lstStyle/>
                    <a:p>
                      <a:r>
                        <a:rPr lang="en-US" dirty="0" smtClean="0"/>
                        <a:t>PSYCH 105: Introductory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13">
                <a:tc>
                  <a:txBody>
                    <a:bodyPr/>
                    <a:lstStyle/>
                    <a:p>
                      <a:r>
                        <a:rPr lang="en-US" dirty="0" smtClean="0"/>
                        <a:t>PSYCH 333: Abnormal Psychology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crgbClr r="0" g="0" b="0"/>
                      </a:solidFill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rgbClr r="0" g="0" b="0"/>
                      </a:solidFill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13">
                <a:tc>
                  <a:txBody>
                    <a:bodyPr/>
                    <a:lstStyle/>
                    <a:p>
                      <a:r>
                        <a:rPr lang="en-US" dirty="0" smtClean="0"/>
                        <a:t>PSYCH 361: Developmental Psychology (or SOC 101 or ANTH 101)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crgbClr r="0" g="0" b="0"/>
                      </a:solidFill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rgbClr r="0" g="0" b="0"/>
                      </a:solidFill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1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RECOMMENDED</a:t>
                      </a:r>
                      <a:endParaRPr lang="en-US" b="1" dirty="0"/>
                    </a:p>
                  </a:txBody>
                  <a:tcPr anchor="ctr">
                    <a:lnL w="12700" cmpd="sng">
                      <a:solidFill>
                        <a:scrgbClr r="0" g="0" b="0"/>
                      </a:solidFill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rgbClr r="0" g="0" b="0"/>
                      </a:solidFill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13">
                <a:tc>
                  <a:txBody>
                    <a:bodyPr/>
                    <a:lstStyle/>
                    <a:p>
                      <a:r>
                        <a:rPr lang="en-US" dirty="0" smtClean="0"/>
                        <a:t>Highly recommended to take</a:t>
                      </a:r>
                      <a:r>
                        <a:rPr lang="en-US" baseline="0" dirty="0" smtClean="0"/>
                        <a:t> Intro to OT course on-line through EWU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crgbClr r="0" g="0" b="0"/>
                      </a:solidFill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88695" y="5577661"/>
            <a:ext cx="652481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prstClr val="black"/>
                </a:solidFill>
              </a:rPr>
              <a:t>It is the student’s responsibility to check the required courses for each o</a:t>
            </a:r>
            <a:r>
              <a:rPr lang="en-US" sz="1400" dirty="0" smtClean="0">
                <a:solidFill>
                  <a:prstClr val="black"/>
                </a:solidFill>
              </a:rPr>
              <a:t>ccupational </a:t>
            </a:r>
            <a:r>
              <a:rPr lang="en-US" sz="1400" dirty="0">
                <a:solidFill>
                  <a:prstClr val="black"/>
                </a:solidFill>
              </a:rPr>
              <a:t>t</a:t>
            </a:r>
            <a:r>
              <a:rPr lang="en-US" sz="1400" dirty="0" smtClean="0">
                <a:solidFill>
                  <a:prstClr val="black"/>
                </a:solidFill>
              </a:rPr>
              <a:t>herapy program that </a:t>
            </a:r>
            <a:r>
              <a:rPr lang="en-US" sz="1400" dirty="0">
                <a:solidFill>
                  <a:prstClr val="black"/>
                </a:solidFill>
              </a:rPr>
              <a:t>they wish to apply to. Though there is a lot of crossover, there may be a required course not listed here.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400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8694" y="180964"/>
            <a:ext cx="6524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Pre-Occupational Therapy </a:t>
            </a:r>
            <a:r>
              <a:rPr lang="en-US" sz="2400" dirty="0">
                <a:solidFill>
                  <a:prstClr val="black"/>
                </a:solidFill>
              </a:rPr>
              <a:t>Course Requirements</a:t>
            </a:r>
          </a:p>
        </p:txBody>
      </p:sp>
    </p:spTree>
    <p:extLst>
      <p:ext uri="{BB962C8B-B14F-4D97-AF65-F5344CB8AC3E}">
        <p14:creationId xmlns:p14="http://schemas.microsoft.com/office/powerpoint/2010/main" val="3079638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161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Jewell, Rebecca Jean</dc:creator>
  <cp:lastModifiedBy>Burke, Rebecca Jean</cp:lastModifiedBy>
  <cp:revision>7</cp:revision>
  <dcterms:created xsi:type="dcterms:W3CDTF">2016-01-26T23:27:26Z</dcterms:created>
  <dcterms:modified xsi:type="dcterms:W3CDTF">2016-02-08T23:18:05Z</dcterms:modified>
</cp:coreProperties>
</file>